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204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6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48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20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87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0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99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3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2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8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4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4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8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3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652450-3AF2-4E07-BF86-A5F5394CD6C2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9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52" y="2218309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такой программист?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528" y="5657380"/>
            <a:ext cx="1101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Из цикла лекций </a:t>
            </a:r>
            <a:r>
              <a:rPr lang="ru-RU" alt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«Вычислительная математика» </a:t>
            </a:r>
            <a:r>
              <a:rPr lang="ru-RU" alt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для студентов </a:t>
            </a:r>
            <a:r>
              <a:rPr lang="ru-RU" alt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3-го </a:t>
            </a:r>
            <a:r>
              <a:rPr lang="ru-RU" alt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курса </a:t>
            </a:r>
            <a:r>
              <a:rPr lang="ru-RU" alt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направления подготовки </a:t>
            </a:r>
            <a:br>
              <a:rPr lang="ru-RU" alt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Информатика и вычислительная техника </a:t>
            </a:r>
            <a:r>
              <a:rPr lang="ru-RU" alt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Донецкого национального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21336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3560" y="1277035"/>
            <a:ext cx="8647176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400" b="1" i="0" dirty="0" smtClean="0">
                <a:effectLst/>
                <a:latin typeface="Arial" panose="020B0604020202020204" pitchFamily="34" charset="0"/>
              </a:rPr>
              <a:t>Везде</a:t>
            </a:r>
            <a:r>
              <a:rPr lang="ru-RU" sz="4000" b="1" i="0" dirty="0" smtClean="0">
                <a:effectLst/>
                <a:latin typeface="Arial" panose="020B0604020202020204" pitchFamily="34" charset="0"/>
              </a:rPr>
              <a:t>,</a:t>
            </a:r>
            <a:r>
              <a:rPr lang="ru-RU" sz="4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sz="4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</a:br>
            <a:r>
              <a:rPr lang="ru-RU" sz="4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где компьютер должен обрабатывать числа, </a:t>
            </a:r>
            <a:br>
              <a:rPr lang="ru-RU" sz="4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</a:br>
            <a:r>
              <a:rPr lang="ru-RU" sz="4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в первую очередь, вещественные</a:t>
            </a:r>
            <a:r>
              <a:rPr lang="ru-RU" sz="4000" dirty="0" smtClean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ru-RU" sz="4000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3816" y="825931"/>
            <a:ext cx="105156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i="0" dirty="0" smtClean="0">
                <a:effectLst/>
                <a:latin typeface="Arial" panose="020B0604020202020204" pitchFamily="34" charset="0"/>
              </a:rPr>
              <a:t>Программист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— </a:t>
            </a: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специалист, занимающийся созданием компьютерных программ.</a:t>
            </a:r>
          </a:p>
          <a:p>
            <a:pPr>
              <a:lnSpc>
                <a:spcPct val="120000"/>
              </a:lnSpc>
            </a:pPr>
            <a:r>
              <a:rPr lang="ru-RU" sz="2800" b="1" dirty="0" smtClean="0">
                <a:latin typeface="Arial" panose="020B0604020202020204" pitchFamily="34" charset="0"/>
              </a:rPr>
              <a:t>Программа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= 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алгоритмы + структуры </a:t>
            </a: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данных,</a:t>
            </a:r>
          </a:p>
          <a:p>
            <a:pPr>
              <a:lnSpc>
                <a:spcPct val="120000"/>
              </a:lnSpc>
            </a:pPr>
            <a:endParaRPr lang="ru-RU" sz="11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То есть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программист</a:t>
            </a: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sz="28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—</a:t>
            </a: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 это тот кто: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разрабатывает (</a:t>
            </a:r>
            <a:r>
              <a:rPr lang="ru-RU" sz="2800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программист-исследователь, учёный</a:t>
            </a: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),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использует (</a:t>
            </a:r>
            <a:r>
              <a:rPr lang="ru-RU" sz="2800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программист-инженер</a:t>
            </a: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компьютерные</a:t>
            </a:r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алгоритмы</a:t>
            </a: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и </a:t>
            </a:r>
            <a:r>
              <a:rPr lang="ru-RU" sz="2800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структуры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7911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1624" y="496747"/>
            <a:ext cx="10515600" cy="515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более широком смысле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программирование</a:t>
            </a: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b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</a:b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(множество профилей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ИВТ</a:t>
            </a:r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) – это:</a:t>
            </a:r>
          </a:p>
          <a:p>
            <a:pPr>
              <a:lnSpc>
                <a:spcPct val="150000"/>
              </a:lnSpc>
            </a:pPr>
            <a:endParaRPr lang="ru-RU" sz="9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постановка задач ИТ</a:t>
            </a:r>
            <a:r>
              <a:rPr lang="en-US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проекта, </a:t>
            </a:r>
            <a:endParaRPr lang="ru-RU" sz="2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проектирование </a:t>
            </a: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программ, </a:t>
            </a:r>
            <a:endParaRPr lang="ru-RU" sz="2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разработка/реализация алгоритмов</a:t>
            </a: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, </a:t>
            </a:r>
            <a:endParaRPr lang="ru-RU" sz="2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разработка/реализация </a:t>
            </a: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структур данных, </a:t>
            </a:r>
            <a:endParaRPr lang="ru-RU" sz="2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написание </a:t>
            </a: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текстов программ </a:t>
            </a: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кодирование</a:t>
            </a: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),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отладка </a:t>
            </a: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и тестирование </a:t>
            </a: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программы,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документирование,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доработка </a:t>
            </a: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и </a:t>
            </a: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сопровождение,</a:t>
            </a:r>
            <a:endParaRPr lang="ru-RU" sz="24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конфигурирование, администрирование ПО и ЭВМ.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7821168" y="3507577"/>
            <a:ext cx="3599688" cy="1494669"/>
          </a:xfrm>
          <a:prstGeom prst="wedgeRoundRectCallout">
            <a:avLst>
              <a:gd name="adj1" fmla="val -53637"/>
              <a:gd name="adj2" fmla="val -3386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rebuchet MS" panose="020B0603020202020204" pitchFamily="34" charset="0"/>
              </a:rPr>
              <a:t>Многие начинающие и плохо заканчивающие студенты-программисты понимают под программирование только КОДИРОВАНИЕ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924800" y="1365504"/>
            <a:ext cx="3392424" cy="889927"/>
          </a:xfrm>
          <a:prstGeom prst="wedgeRoundRectCallout">
            <a:avLst>
              <a:gd name="adj1" fmla="val -56940"/>
              <a:gd name="adj2" fmla="val -444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Team Leader</a:t>
            </a:r>
            <a:endParaRPr lang="ru-RU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924800" y="2383137"/>
            <a:ext cx="3392424" cy="930040"/>
          </a:xfrm>
          <a:prstGeom prst="wedgeRoundRectCallout">
            <a:avLst>
              <a:gd name="adj1" fmla="val -56263"/>
              <a:gd name="adj2" fmla="val -986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Исследователь/инженер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scientist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/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engineer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)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525" y="5775094"/>
            <a:ext cx="642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Задачи программиста имеют много профилей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335" y="354328"/>
            <a:ext cx="10396882" cy="1151965"/>
          </a:xfrm>
        </p:spPr>
        <p:txBody>
          <a:bodyPr/>
          <a:lstStyle/>
          <a:p>
            <a:r>
              <a:rPr lang="ru-RU" dirty="0" smtClean="0"/>
              <a:t>ИТ проект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06496" y="685800"/>
            <a:ext cx="5827776" cy="48006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62144" y="2633472"/>
            <a:ext cx="2328672" cy="121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3923" y="1791600"/>
            <a:ext cx="163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Team Leader</a:t>
            </a:r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55136" y="4596384"/>
            <a:ext cx="4718304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20384" y="2633471"/>
            <a:ext cx="0" cy="19629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28005" y="3488291"/>
            <a:ext cx="181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Программист-инженер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9656" y="3484568"/>
            <a:ext cx="1962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Программист-исследователь, ИТ-учёный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755136" y="4960116"/>
            <a:ext cx="471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Кодирование алгоритмов (Кодеры)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898892" y="1123470"/>
            <a:ext cx="3392424" cy="895718"/>
          </a:xfrm>
          <a:prstGeom prst="wedgeRoundRectCallout">
            <a:avLst>
              <a:gd name="adj1" fmla="val -57659"/>
              <a:gd name="adj2" fmla="val -1951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Генерация идей, постановка </a:t>
            </a:r>
            <a:r>
              <a:rPr lang="ru-RU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задач</a:t>
            </a:r>
            <a:endParaRPr lang="ru-RU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990548" y="2645664"/>
            <a:ext cx="3300768" cy="1055003"/>
          </a:xfrm>
          <a:prstGeom prst="wedgeRoundRectCallout">
            <a:avLst>
              <a:gd name="adj1" fmla="val -57701"/>
              <a:gd name="adj2" fmla="val -2428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Мат. постановка </a:t>
            </a:r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задач, </a:t>
            </a:r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разработка новых алгоритмов решения</a:t>
            </a:r>
            <a:endParaRPr lang="ru-RU" sz="20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92098" y="2658889"/>
            <a:ext cx="3800856" cy="1041778"/>
          </a:xfrm>
          <a:prstGeom prst="wedgeRoundRectCallout">
            <a:avLst>
              <a:gd name="adj1" fmla="val 55531"/>
              <a:gd name="adj2" fmla="val -2428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Применение известных алгоритмов для решения </a:t>
            </a:r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задач</a:t>
            </a:r>
            <a:endParaRPr lang="ru-RU" sz="20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9906" y="5744078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Как </a:t>
            </a:r>
            <a:r>
              <a:rPr lang="ru-RU" sz="2400" dirty="0" smtClean="0">
                <a:solidFill>
                  <a:schemeClr val="bg1"/>
                </a:solidFill>
              </a:rPr>
              <a:t>реализуются ИТ проекты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8918601" y="4420010"/>
            <a:ext cx="2598420" cy="895718"/>
          </a:xfrm>
          <a:prstGeom prst="wedgeRoundRectCallout">
            <a:avLst>
              <a:gd name="adj1" fmla="val -38587"/>
              <a:gd name="adj2" fmla="val -19517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Вершина не взаимодействует с дном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521957" y="2523744"/>
            <a:ext cx="365760" cy="475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5400000">
            <a:off x="5882640" y="3006205"/>
            <a:ext cx="365760" cy="475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977384" y="4478253"/>
            <a:ext cx="365760" cy="47548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114032" y="4490621"/>
            <a:ext cx="365760" cy="47548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365774" y="2509564"/>
            <a:ext cx="365760" cy="475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3281" y="1291325"/>
            <a:ext cx="2893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Потоки </a:t>
            </a:r>
            <a:r>
              <a:rPr lang="ru-RU" sz="28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заданий </a:t>
            </a:r>
            <a:endParaRPr lang="ru-RU" sz="28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31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450" y="343363"/>
            <a:ext cx="10396882" cy="1151965"/>
          </a:xfrm>
        </p:spPr>
        <p:txBody>
          <a:bodyPr/>
          <a:lstStyle/>
          <a:p>
            <a:r>
              <a:rPr lang="ru-RU" dirty="0" smtClean="0"/>
              <a:t>ИТ карьера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06496" y="685800"/>
            <a:ext cx="5827776" cy="48006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62144" y="2633472"/>
            <a:ext cx="2328672" cy="121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09616" y="1803708"/>
            <a:ext cx="163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Team Leader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20384" y="2633471"/>
            <a:ext cx="0" cy="19629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09872" y="3510627"/>
            <a:ext cx="181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Программист-инженер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7525" y="3522445"/>
            <a:ext cx="1962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Программист-исследователь,</a:t>
            </a:r>
          </a:p>
          <a:p>
            <a:pPr algn="ctr"/>
            <a:r>
              <a:rPr lang="ru-RU" sz="2000" dirty="0" smtClean="0"/>
              <a:t>ИТ-учёный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346448" y="4871818"/>
            <a:ext cx="358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Кодер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8339327" y="1439951"/>
            <a:ext cx="2977896" cy="912179"/>
          </a:xfrm>
          <a:prstGeom prst="wedgeRoundRectCallout">
            <a:avLst>
              <a:gd name="adj1" fmla="val -57659"/>
              <a:gd name="adj2" fmla="val -1951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Т</a:t>
            </a:r>
            <a:r>
              <a:rPr lang="ru-RU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ворчество</a:t>
            </a:r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, </a:t>
            </a:r>
            <a:b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необычные идеи</a:t>
            </a:r>
            <a:endParaRPr lang="ru-RU" sz="20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8418574" y="3111735"/>
            <a:ext cx="3136393" cy="1110874"/>
          </a:xfrm>
          <a:prstGeom prst="wedgeRoundRectCallout">
            <a:avLst>
              <a:gd name="adj1" fmla="val -57701"/>
              <a:gd name="adj2" fmla="val -2428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Математические вычисления, логика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5525" y="5775094"/>
            <a:ext cx="970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Какой может быть карьера программиста в зависимости от его мозга?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6063996" y="3098950"/>
            <a:ext cx="365760" cy="4754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0800000">
            <a:off x="5358384" y="2349829"/>
            <a:ext cx="365760" cy="475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779520" y="4596384"/>
            <a:ext cx="4718304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 rot="10800000">
            <a:off x="6510858" y="2349829"/>
            <a:ext cx="365760" cy="475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339327" y="535003"/>
            <a:ext cx="2977896" cy="841457"/>
          </a:xfrm>
          <a:prstGeom prst="wedgeRoundRectCallout">
            <a:avLst>
              <a:gd name="adj1" fmla="val -42920"/>
              <a:gd name="adj2" fmla="val -23864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Задействуются </a:t>
            </a:r>
            <a:br>
              <a:rPr lang="ru-RU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области мозга: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537973" y="4323196"/>
            <a:ext cx="3171490" cy="1018364"/>
          </a:xfrm>
          <a:prstGeom prst="wedgeRoundRectCallout">
            <a:avLst>
              <a:gd name="adj1" fmla="val 57125"/>
              <a:gd name="adj2" fmla="val 21829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нимание,</a:t>
            </a:r>
            <a:br>
              <a:rPr lang="ru-RU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языковые способности </a:t>
            </a:r>
            <a:br>
              <a:rPr lang="ru-RU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(переводчики)</a:t>
            </a:r>
            <a:endParaRPr lang="ru-RU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37032" y="3430724"/>
            <a:ext cx="2977896" cy="841457"/>
          </a:xfrm>
          <a:prstGeom prst="wedgeRoundRectCallout">
            <a:avLst>
              <a:gd name="adj1" fmla="val -42920"/>
              <a:gd name="adj2" fmla="val -23864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Задействуются </a:t>
            </a:r>
            <a:br>
              <a:rPr lang="ru-RU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области мозга: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01295" y="2393737"/>
            <a:ext cx="4280308" cy="841457"/>
          </a:xfrm>
          <a:prstGeom prst="wedgeRoundRectCallout">
            <a:avLst>
              <a:gd name="adj1" fmla="val -42920"/>
              <a:gd name="adj2" fmla="val -23864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Мозг формируется 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в раннем </a:t>
            </a:r>
            <a:r>
              <a:rPr lang="ru-RU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возрасте </a:t>
            </a:r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и окончательно — в ВУЗе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7296" y="1233718"/>
            <a:ext cx="340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Карьерная лестница</a:t>
            </a:r>
            <a:endParaRPr lang="ru-RU" sz="28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28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лево 15"/>
          <p:cNvSpPr/>
          <p:nvPr/>
        </p:nvSpPr>
        <p:spPr>
          <a:xfrm rot="8334445">
            <a:off x="9941704" y="2915420"/>
            <a:ext cx="494174" cy="368504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они </a:t>
            </a:r>
            <a:br>
              <a:rPr lang="ru-RU" dirty="0" smtClean="0"/>
            </a:br>
            <a:r>
              <a:rPr lang="ru-RU" dirty="0" smtClean="0"/>
              <a:t>прославились ?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254651" y="1597152"/>
            <a:ext cx="4828032" cy="3560064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704070" y="2998994"/>
            <a:ext cx="1929193" cy="31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91932" y="2400129"/>
            <a:ext cx="1353465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Team</a:t>
            </a:r>
            <a:r>
              <a:rPr lang="en-US" sz="1400" dirty="0" smtClean="0"/>
              <a:t> </a:t>
            </a:r>
            <a:r>
              <a:rPr lang="en-US" sz="1600" dirty="0" smtClean="0"/>
              <a:t>Leader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21159" y="3011186"/>
            <a:ext cx="0" cy="14556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7147" y="3687168"/>
            <a:ext cx="150497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Программист-инженер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673974" y="3605612"/>
            <a:ext cx="1626178" cy="8002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Программист-исследователь</a:t>
            </a:r>
            <a:r>
              <a:rPr lang="ru-RU" sz="1400" dirty="0" smtClean="0"/>
              <a:t>,</a:t>
            </a:r>
          </a:p>
          <a:p>
            <a:pPr algn="ctr"/>
            <a:r>
              <a:rPr lang="ru-RU" sz="1400" dirty="0" smtClean="0"/>
              <a:t>ИТ-учёный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277147" y="4649611"/>
            <a:ext cx="2969543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Кодер</a:t>
            </a:r>
            <a:endParaRPr lang="ru-RU" sz="1400" dirty="0">
              <a:solidFill>
                <a:srgbClr val="0070C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14221" y="4479049"/>
            <a:ext cx="3908888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85763" y="2032769"/>
            <a:ext cx="52699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Стив Джобс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Бил </a:t>
            </a: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Гейтс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Марк </a:t>
            </a:r>
            <a:r>
              <a:rPr lang="ru-RU" sz="2400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Цукерберг</a:t>
            </a:r>
            <a:endParaRPr lang="ru-RU" sz="2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Ларри Пейдж, Сергей </a:t>
            </a:r>
            <a:r>
              <a:rPr lang="ru-RU" sz="2400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Брин</a:t>
            </a:r>
            <a:endParaRPr lang="ru-RU" sz="24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Хорошие кодеры?</a:t>
            </a:r>
          </a:p>
          <a:p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Хорошие программисты?</a:t>
            </a:r>
          </a:p>
          <a:p>
            <a:r>
              <a:rPr lang="ru-RU" sz="2800" dirty="0" smtClean="0">
                <a:solidFill>
                  <a:srgbClr val="252525"/>
                </a:solidFill>
                <a:latin typeface="Arial" panose="020B0604020202020204" pitchFamily="34" charset="0"/>
              </a:rPr>
              <a:t>Что-то ещё?</a:t>
            </a:r>
            <a:endParaRPr lang="ru-RU" sz="2800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152" y="5768348"/>
            <a:ext cx="1085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Новые ИТ-идеи ведут к новым проектам.   Новые методы – к учёным степеням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5133" y="231188"/>
            <a:ext cx="59808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тот солдат который не мечтает стать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генералом!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84242" y="1969208"/>
            <a:ext cx="1528641" cy="369332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ИТ проекты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52558" y="2008326"/>
            <a:ext cx="1130125" cy="646331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Учёные степени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1668178">
            <a:off x="7437130" y="2514687"/>
            <a:ext cx="1064227" cy="368504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325889" y="2698043"/>
            <a:ext cx="790540" cy="737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571021" y="3075363"/>
            <a:ext cx="616516" cy="5727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52" y="1730629"/>
            <a:ext cx="10515600" cy="26219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вычислительная математика?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7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0016" y="1252651"/>
            <a:ext cx="10351008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400" b="1" i="0" dirty="0" smtClean="0">
                <a:effectLst/>
                <a:latin typeface="Arial" panose="020B0604020202020204" pitchFamily="34" charset="0"/>
              </a:rPr>
              <a:t>Вычислительная математика</a:t>
            </a:r>
            <a:r>
              <a:rPr lang="ru-RU" sz="4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sz="4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</a:br>
            <a:r>
              <a:rPr lang="ru-RU" sz="4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исследует методы, алгоритмы всевозможных </a:t>
            </a:r>
            <a:r>
              <a:rPr lang="ru-RU" sz="4000" dirty="0" smtClean="0">
                <a:solidFill>
                  <a:srgbClr val="252525"/>
                </a:solidFill>
                <a:latin typeface="Arial" panose="020B0604020202020204" pitchFamily="34" charset="0"/>
              </a:rPr>
              <a:t>вычислений, </a:t>
            </a:r>
            <a:br>
              <a:rPr lang="ru-RU" sz="4000" dirty="0" smtClean="0">
                <a:solidFill>
                  <a:srgbClr val="252525"/>
                </a:solidFill>
                <a:latin typeface="Arial" panose="020B0604020202020204" pitchFamily="34" charset="0"/>
              </a:rPr>
            </a:br>
            <a:r>
              <a:rPr lang="ru-RU" sz="4000" dirty="0" smtClean="0">
                <a:solidFill>
                  <a:srgbClr val="252525"/>
                </a:solidFill>
                <a:latin typeface="Arial" panose="020B0604020202020204" pitchFamily="34" charset="0"/>
              </a:rPr>
              <a:t>в том числе, с применением</a:t>
            </a:r>
            <a:r>
              <a:rPr lang="ru-RU" sz="4000" dirty="0">
                <a:solidFill>
                  <a:srgbClr val="252525"/>
                </a:solidFill>
                <a:latin typeface="Arial" panose="020B0604020202020204" pitchFamily="34" charset="0"/>
              </a:rPr>
              <a:t> компьютеров.</a:t>
            </a:r>
          </a:p>
        </p:txBody>
      </p:sp>
    </p:spTree>
    <p:extLst>
      <p:ext uri="{BB962C8B-B14F-4D97-AF65-F5344CB8AC3E}">
        <p14:creationId xmlns:p14="http://schemas.microsoft.com/office/powerpoint/2010/main" val="17687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88" y="963169"/>
            <a:ext cx="10515600" cy="3913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Где, при программировании, используется вычислительная математика?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7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441</TotalTime>
  <Words>208</Words>
  <Application>Microsoft Office PowerPoint</Application>
  <PresentationFormat>Широкоэкранный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Impact</vt:lpstr>
      <vt:lpstr>Trebuchet MS</vt:lpstr>
      <vt:lpstr>Главное мероприятие</vt:lpstr>
      <vt:lpstr>Кто такой программист?</vt:lpstr>
      <vt:lpstr>Презентация PowerPoint</vt:lpstr>
      <vt:lpstr>Презентация PowerPoint</vt:lpstr>
      <vt:lpstr>ИТ проект</vt:lpstr>
      <vt:lpstr>ИТ карьера</vt:lpstr>
      <vt:lpstr>Почему они  прославились ?</vt:lpstr>
      <vt:lpstr>Что такое вычислительная математика?</vt:lpstr>
      <vt:lpstr>Презентация PowerPoint</vt:lpstr>
      <vt:lpstr>Где, при программировании, используется вычислительная математика?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такой программист?</dc:title>
  <dc:creator>Толстих Віктор Костянтинович</dc:creator>
  <cp:lastModifiedBy>Толстых Виктор Константинович</cp:lastModifiedBy>
  <cp:revision>56</cp:revision>
  <dcterms:created xsi:type="dcterms:W3CDTF">2017-01-09T05:48:26Z</dcterms:created>
  <dcterms:modified xsi:type="dcterms:W3CDTF">2018-09-04T11:02:15Z</dcterms:modified>
</cp:coreProperties>
</file>